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52041388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52041388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556287abc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556287abc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556287abc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556287abc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556287abc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556287abc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e4628857c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e4628857c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db1e3c6e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1db1e3c6e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db1e3c6e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db1e3c6e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db1e3c6e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db1e3c6e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e4628857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e4628857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e4628857c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e4628857c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556287abc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556287abc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all inverse problems where we wanna recover the corrupted images to the high-quality ones. Conversely, there is forward problem which goes the other way around.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e4628857c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e4628857c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db1e3c6e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db1e3c6e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db1e3c6e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db1e3c6e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eceb90ec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eceb90ec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eceb90e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1eceb90e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eceb90ec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eceb90ec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556287abc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556287abc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556287abc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556287abc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556287abc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556287abc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target function is a superposition of sinusoids of frequencies (k = 5~50). Amplitudes are equal and phases are randomly sampled.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556287abc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556287abc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556287abc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556287abc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556287ab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556287ab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db1e3c6e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db1e3c6e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52041388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52041388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gif"/><Relationship Id="rId4" Type="http://schemas.openxmlformats.org/officeDocument/2006/relationships/image" Target="../media/image11.png"/><Relationship Id="rId5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35.gif"/><Relationship Id="rId5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Relationship Id="rId4" Type="http://schemas.openxmlformats.org/officeDocument/2006/relationships/image" Target="../media/image22.jpg"/><Relationship Id="rId5" Type="http://schemas.openxmlformats.org/officeDocument/2006/relationships/image" Target="../media/image3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Relationship Id="rId4" Type="http://schemas.openxmlformats.org/officeDocument/2006/relationships/image" Target="../media/image15.jpg"/><Relationship Id="rId5" Type="http://schemas.openxmlformats.org/officeDocument/2006/relationships/image" Target="../media/image2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Relationship Id="rId4" Type="http://schemas.openxmlformats.org/officeDocument/2006/relationships/image" Target="../media/image21.jpg"/><Relationship Id="rId5" Type="http://schemas.openxmlformats.org/officeDocument/2006/relationships/image" Target="../media/image23.gif"/><Relationship Id="rId6" Type="http://schemas.openxmlformats.org/officeDocument/2006/relationships/image" Target="../media/image2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gif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Transformers have Spectral Bias?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Application to low-level vision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4232225"/>
            <a:ext cx="8520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Yilin Liu, Shengze Wang, Yunkui Pang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2387100" y="3797350"/>
            <a:ext cx="4369800" cy="2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Image Prior (CVPR 2018)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623" y="2231348"/>
            <a:ext cx="6666751" cy="26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311700" y="1152475"/>
            <a:ext cx="8371800" cy="18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Insight 2:</a:t>
            </a:r>
            <a:br>
              <a:rPr lang="en"/>
            </a:br>
            <a:r>
              <a:rPr lang="en"/>
              <a:t>Depth -&gt; global structure</a:t>
            </a:r>
            <a:br>
              <a:rPr lang="en"/>
            </a:br>
            <a:r>
              <a:rPr lang="en"/>
              <a:t>Skip connections  -&gt; local detail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0" y="108275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Do Transformers have spectral bias too? </a:t>
            </a:r>
            <a:endParaRPr sz="2820"/>
          </a:p>
        </p:txBody>
      </p:sp>
      <p:sp>
        <p:nvSpPr>
          <p:cNvPr id="184" name="Google Shape;184;p23"/>
          <p:cNvSpPr/>
          <p:nvPr/>
        </p:nvSpPr>
        <p:spPr>
          <a:xfrm>
            <a:off x="2158500" y="2571750"/>
            <a:ext cx="1164900" cy="499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</p:txBody>
      </p:sp>
      <p:sp>
        <p:nvSpPr>
          <p:cNvPr id="185" name="Google Shape;185;p23"/>
          <p:cNvSpPr/>
          <p:nvPr/>
        </p:nvSpPr>
        <p:spPr>
          <a:xfrm>
            <a:off x="5820600" y="2571750"/>
            <a:ext cx="1164900" cy="499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</a:t>
            </a:r>
            <a:endParaRPr/>
          </a:p>
        </p:txBody>
      </p:sp>
      <p:cxnSp>
        <p:nvCxnSpPr>
          <p:cNvPr id="186" name="Google Shape;186;p23"/>
          <p:cNvCxnSpPr>
            <a:stCxn id="183" idx="2"/>
            <a:endCxn id="184" idx="0"/>
          </p:cNvCxnSpPr>
          <p:nvPr/>
        </p:nvCxnSpPr>
        <p:spPr>
          <a:xfrm rot="5400000">
            <a:off x="3198300" y="1197950"/>
            <a:ext cx="916200" cy="18312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3"/>
          <p:cNvCxnSpPr>
            <a:stCxn id="183" idx="2"/>
            <a:endCxn id="185" idx="0"/>
          </p:cNvCxnSpPr>
          <p:nvPr/>
        </p:nvCxnSpPr>
        <p:spPr>
          <a:xfrm flipH="1" rot="-5400000">
            <a:off x="5029500" y="1197950"/>
            <a:ext cx="916200" cy="18312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3"/>
          <p:cNvSpPr/>
          <p:nvPr/>
        </p:nvSpPr>
        <p:spPr>
          <a:xfrm>
            <a:off x="1873500" y="3502100"/>
            <a:ext cx="1732200" cy="738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self-supervised denoising like DIP</a:t>
            </a:r>
            <a:endParaRPr/>
          </a:p>
        </p:txBody>
      </p:sp>
      <p:cxnSp>
        <p:nvCxnSpPr>
          <p:cNvPr id="189" name="Google Shape;189;p23"/>
          <p:cNvCxnSpPr>
            <a:stCxn id="184" idx="2"/>
            <a:endCxn id="188" idx="0"/>
          </p:cNvCxnSpPr>
          <p:nvPr/>
        </p:nvCxnSpPr>
        <p:spPr>
          <a:xfrm rot="5400000">
            <a:off x="2524800" y="3285900"/>
            <a:ext cx="431100" cy="12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23"/>
          <p:cNvSpPr/>
          <p:nvPr/>
        </p:nvSpPr>
        <p:spPr>
          <a:xfrm>
            <a:off x="5407050" y="3502050"/>
            <a:ext cx="1992000" cy="618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supervised super-resolution tasks</a:t>
            </a:r>
            <a:endParaRPr/>
          </a:p>
        </p:txBody>
      </p:sp>
      <p:cxnSp>
        <p:nvCxnSpPr>
          <p:cNvPr id="191" name="Google Shape;191;p23"/>
          <p:cNvCxnSpPr>
            <a:stCxn id="185" idx="2"/>
            <a:endCxn id="190" idx="0"/>
          </p:cNvCxnSpPr>
          <p:nvPr/>
        </p:nvCxnSpPr>
        <p:spPr>
          <a:xfrm flipH="1" rot="-5400000">
            <a:off x="6187800" y="3286200"/>
            <a:ext cx="4311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97" name="Google Shape;197;p24"/>
          <p:cNvSpPr txBox="1"/>
          <p:nvPr>
            <p:ph idx="1" type="body"/>
          </p:nvPr>
        </p:nvSpPr>
        <p:spPr>
          <a:xfrm>
            <a:off x="311700" y="1152475"/>
            <a:ext cx="3927600" cy="3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ImageNet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Average resolution 469x387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1.2M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DIV2K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2048x1080 resolution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1K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FastMRI - (medical images)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4X and 8X undersampling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500"/>
              <a:t>1.5K Knee/Brain MRIs</a:t>
            </a:r>
            <a:endParaRPr sz="15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 rotWithShape="1">
          <a:blip r:embed="rId3">
            <a:alphaModFix/>
          </a:blip>
          <a:srcRect b="50000" l="0" r="0" t="0"/>
          <a:stretch/>
        </p:blipFill>
        <p:spPr>
          <a:xfrm>
            <a:off x="5492225" y="1942200"/>
            <a:ext cx="2983575" cy="14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 rotWithShape="1">
          <a:blip r:embed="rId4">
            <a:alphaModFix/>
          </a:blip>
          <a:srcRect b="49831" l="0" r="50159" t="0"/>
          <a:stretch/>
        </p:blipFill>
        <p:spPr>
          <a:xfrm>
            <a:off x="5516950" y="303525"/>
            <a:ext cx="2934100" cy="15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7100" y="3542025"/>
            <a:ext cx="3053820" cy="15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206" name="Google Shape;206;p25"/>
          <p:cNvSpPr txBox="1"/>
          <p:nvPr>
            <p:ph idx="1" type="body"/>
          </p:nvPr>
        </p:nvSpPr>
        <p:spPr>
          <a:xfrm>
            <a:off x="311700" y="1017725"/>
            <a:ext cx="4811700" cy="3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Model: Decoder of ViT (“Dec-ViT”)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Pilot experiment: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Test the model in DIP-like settings to see if the training curve exhibits similar pattern as CNNs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Procedures: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For each image, randomly initialize the Transformer.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</a:t>
            </a:r>
            <a:r>
              <a:rPr lang="en"/>
              <a:t>ew shot update parameters of the Transformer.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Monitor the training/PSNR/SSIM curves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If hypothesis is TRUE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200000"/>
              <a:buChar char="○"/>
            </a:pPr>
            <a:r>
              <a:rPr lang="en"/>
              <a:t>Mathematical analysis.</a:t>
            </a:r>
            <a:endParaRPr sz="700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If hypothesis is FALSE or not significant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Borrow concepts from CNN (like Swin Transformer)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Which structure of CNN causes bias towards low frequencies?</a:t>
            </a:r>
            <a:endParaRPr/>
          </a:p>
        </p:txBody>
      </p:sp>
      <p:pic>
        <p:nvPicPr>
          <p:cNvPr id="207" name="Google Shape;207;p25"/>
          <p:cNvPicPr preferRelativeResize="0"/>
          <p:nvPr/>
        </p:nvPicPr>
        <p:blipFill rotWithShape="1">
          <a:blip r:embed="rId3">
            <a:alphaModFix/>
          </a:blip>
          <a:srcRect b="0" l="4085" r="0" t="0"/>
          <a:stretch/>
        </p:blipFill>
        <p:spPr>
          <a:xfrm>
            <a:off x="4882300" y="1180175"/>
            <a:ext cx="4205450" cy="34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- Full</a:t>
            </a:r>
            <a:endParaRPr/>
          </a:p>
        </p:txBody>
      </p:sp>
      <p:sp>
        <p:nvSpPr>
          <p:cNvPr id="213" name="Google Shape;213;p26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Encoder: </a:t>
            </a:r>
            <a:r>
              <a:rPr lang="en"/>
              <a:t>ViT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Patch Size= 64x64 / 16x16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Attn Layers: width=512, depth=6, heads=8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Decoder: GPT3-like Transformer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Seq Length = # patches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Attn Layers: width=512, depth=6, heads=8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10k iterations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</p:txBody>
      </p:sp>
      <p:sp>
        <p:nvSpPr>
          <p:cNvPr id="219" name="Google Shape;219;p27"/>
          <p:cNvSpPr txBox="1"/>
          <p:nvPr>
            <p:ph idx="1" type="body"/>
          </p:nvPr>
        </p:nvSpPr>
        <p:spPr>
          <a:xfrm>
            <a:off x="388875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DIP (</a:t>
            </a:r>
            <a:r>
              <a:rPr lang="en" sz="1300"/>
              <a:t>A: forward model, z: random noise vector, G: network, acts as an </a:t>
            </a:r>
            <a:r>
              <a:rPr b="1" i="1" lang="en" sz="1300"/>
              <a:t>implicit</a:t>
            </a:r>
            <a:r>
              <a:rPr lang="en" sz="1300"/>
              <a:t> regularizer</a:t>
            </a:r>
            <a:r>
              <a:rPr lang="en"/>
              <a:t>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Denoising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Inpainting (</a:t>
            </a:r>
            <a:r>
              <a:rPr lang="en" sz="1300"/>
              <a:t>m: mask</a:t>
            </a:r>
            <a:r>
              <a:rPr lang="en"/>
              <a:t>)</a:t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250" y="2467725"/>
            <a:ext cx="1101700" cy="3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5250" y="3424650"/>
            <a:ext cx="1278325" cy="24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2350" y="1515200"/>
            <a:ext cx="3574301" cy="4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Denoising Experiment –– CNN</a:t>
            </a:r>
            <a:endParaRPr/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           Clean                                     Noisy                             Training Process    </a:t>
            </a:r>
            <a:endParaRPr/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7625" y="1611500"/>
            <a:ext cx="2341950" cy="22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1500" y="1597525"/>
            <a:ext cx="2410737" cy="23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500" y="1623000"/>
            <a:ext cx="2270100" cy="22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Denoising Experiment –– Transformer</a:t>
            </a:r>
            <a:endParaRPr/>
          </a:p>
        </p:txBody>
      </p:sp>
      <p:sp>
        <p:nvSpPr>
          <p:cNvPr id="237" name="Google Shape;23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           Clean                                     Noisy                             Training Process    </a:t>
            </a:r>
            <a:endParaRPr/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500" y="1597525"/>
            <a:ext cx="2410737" cy="23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150" y="1623000"/>
            <a:ext cx="2410725" cy="22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500" y="1623000"/>
            <a:ext cx="2270100" cy="22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Denoising Experiment </a:t>
            </a:r>
            <a:r>
              <a:rPr lang="en"/>
              <a:t>–– Transformer (More)</a:t>
            </a:r>
            <a:endParaRPr/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525" y="1457724"/>
            <a:ext cx="1928650" cy="192862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 txBox="1"/>
          <p:nvPr/>
        </p:nvSpPr>
        <p:spPr>
          <a:xfrm>
            <a:off x="1133500" y="1017713"/>
            <a:ext cx="161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</a:t>
            </a:r>
            <a:endParaRPr/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663" y="1469175"/>
            <a:ext cx="1928675" cy="19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 txBox="1"/>
          <p:nvPr/>
        </p:nvSpPr>
        <p:spPr>
          <a:xfrm>
            <a:off x="3766650" y="1043338"/>
            <a:ext cx="161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Corrupted</a:t>
            </a:r>
            <a:endParaRPr/>
          </a:p>
        </p:txBody>
      </p:sp>
      <p:sp>
        <p:nvSpPr>
          <p:cNvPr id="250" name="Google Shape;250;p30"/>
          <p:cNvSpPr txBox="1"/>
          <p:nvPr/>
        </p:nvSpPr>
        <p:spPr>
          <a:xfrm>
            <a:off x="6352038" y="1068963"/>
            <a:ext cx="161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Process</a:t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2050" y="1457702"/>
            <a:ext cx="1928675" cy="19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MRI Denoising Experiment </a:t>
            </a:r>
            <a:r>
              <a:rPr lang="en"/>
              <a:t>–– Transformer (More)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797" y="1784047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178405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3899" y="1784047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 txBox="1"/>
          <p:nvPr/>
        </p:nvSpPr>
        <p:spPr>
          <a:xfrm>
            <a:off x="3736213" y="1238963"/>
            <a:ext cx="161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Noisy</a:t>
            </a:r>
            <a:endParaRPr/>
          </a:p>
        </p:txBody>
      </p:sp>
      <p:sp>
        <p:nvSpPr>
          <p:cNvPr id="261" name="Google Shape;261;p31"/>
          <p:cNvSpPr txBox="1"/>
          <p:nvPr/>
        </p:nvSpPr>
        <p:spPr>
          <a:xfrm>
            <a:off x="442075" y="1248400"/>
            <a:ext cx="21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</a:t>
            </a:r>
            <a:endParaRPr/>
          </a:p>
        </p:txBody>
      </p:sp>
      <p:sp>
        <p:nvSpPr>
          <p:cNvPr id="262" name="Google Shape;262;p31"/>
          <p:cNvSpPr txBox="1"/>
          <p:nvPr/>
        </p:nvSpPr>
        <p:spPr>
          <a:xfrm>
            <a:off x="6717263" y="1248388"/>
            <a:ext cx="161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Training Process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Low-level Vision Tasks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535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700"/>
              <a:t>I</a:t>
            </a:r>
            <a:r>
              <a:rPr lang="en" sz="1700"/>
              <a:t>nverse problems</a:t>
            </a:r>
            <a:r>
              <a:rPr lang="en"/>
              <a:t>: denoising, super-resolution, impainting, detail enhancement, etc.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        y = Ax + 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5327450" y="53062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" name="Google Shape;65;p14"/>
          <p:cNvCxnSpPr>
            <a:stCxn id="66" idx="0"/>
          </p:cNvCxnSpPr>
          <p:nvPr/>
        </p:nvCxnSpPr>
        <p:spPr>
          <a:xfrm flipH="1" rot="10800000">
            <a:off x="1199025" y="2320650"/>
            <a:ext cx="364500" cy="25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" name="Google Shape;67;p14"/>
          <p:cNvCxnSpPr/>
          <p:nvPr/>
        </p:nvCxnSpPr>
        <p:spPr>
          <a:xfrm rot="10800000">
            <a:off x="2128975" y="2334750"/>
            <a:ext cx="3300" cy="3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" name="Google Shape;68;p14"/>
          <p:cNvCxnSpPr/>
          <p:nvPr/>
        </p:nvCxnSpPr>
        <p:spPr>
          <a:xfrm rot="10800000">
            <a:off x="2582950" y="2304750"/>
            <a:ext cx="294900" cy="28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" name="Google Shape;66;p14"/>
          <p:cNvSpPr txBox="1"/>
          <p:nvPr/>
        </p:nvSpPr>
        <p:spPr>
          <a:xfrm>
            <a:off x="756825" y="2571750"/>
            <a:ext cx="88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Observed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(corrupted)</a:t>
            </a:r>
            <a:endParaRPr sz="1100"/>
          </a:p>
        </p:txBody>
      </p:sp>
      <p:sp>
        <p:nvSpPr>
          <p:cNvPr id="69" name="Google Shape;69;p14"/>
          <p:cNvSpPr txBox="1"/>
          <p:nvPr/>
        </p:nvSpPr>
        <p:spPr>
          <a:xfrm>
            <a:off x="1788475" y="2599075"/>
            <a:ext cx="88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Restored</a:t>
            </a:r>
            <a:br>
              <a:rPr lang="en" sz="1100"/>
            </a:br>
            <a:r>
              <a:rPr lang="en" sz="1100"/>
              <a:t>Clean</a:t>
            </a:r>
            <a:endParaRPr sz="1100"/>
          </a:p>
        </p:txBody>
      </p:sp>
      <p:sp>
        <p:nvSpPr>
          <p:cNvPr id="70" name="Google Shape;70;p14"/>
          <p:cNvSpPr txBox="1"/>
          <p:nvPr/>
        </p:nvSpPr>
        <p:spPr>
          <a:xfrm>
            <a:off x="2672875" y="2594600"/>
            <a:ext cx="116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Noise </a:t>
            </a:r>
            <a:endParaRPr sz="1100"/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0" l="0" r="49912" t="0"/>
          <a:stretch/>
        </p:blipFill>
        <p:spPr>
          <a:xfrm>
            <a:off x="3608225" y="2594600"/>
            <a:ext cx="1589475" cy="19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4">
            <a:alphaModFix/>
          </a:blip>
          <a:srcRect b="0" l="49912" r="0" t="0"/>
          <a:stretch/>
        </p:blipFill>
        <p:spPr>
          <a:xfrm>
            <a:off x="6641275" y="2594600"/>
            <a:ext cx="1589475" cy="192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2804378" y="3316925"/>
            <a:ext cx="108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Restored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</a:t>
            </a:r>
            <a:endParaRPr sz="1100"/>
          </a:p>
        </p:txBody>
      </p:sp>
      <p:sp>
        <p:nvSpPr>
          <p:cNvPr id="74" name="Google Shape;74;p14"/>
          <p:cNvSpPr txBox="1"/>
          <p:nvPr/>
        </p:nvSpPr>
        <p:spPr>
          <a:xfrm>
            <a:off x="8266128" y="3345225"/>
            <a:ext cx="108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Corrupted</a:t>
            </a:r>
            <a:endParaRPr sz="1100"/>
          </a:p>
        </p:txBody>
      </p:sp>
      <p:sp>
        <p:nvSpPr>
          <p:cNvPr id="75" name="Google Shape;75;p14"/>
          <p:cNvSpPr/>
          <p:nvPr/>
        </p:nvSpPr>
        <p:spPr>
          <a:xfrm>
            <a:off x="4289750" y="2334750"/>
            <a:ext cx="3301800" cy="3216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5192000" y="1973925"/>
            <a:ext cx="18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Problem</a:t>
            </a:r>
            <a:r>
              <a:rPr lang="en" sz="1100"/>
              <a:t> </a:t>
            </a:r>
            <a:endParaRPr sz="1100"/>
          </a:p>
        </p:txBody>
      </p:sp>
      <p:sp>
        <p:nvSpPr>
          <p:cNvPr id="77" name="Google Shape;77;p14"/>
          <p:cNvSpPr/>
          <p:nvPr/>
        </p:nvSpPr>
        <p:spPr>
          <a:xfrm rot="10800000">
            <a:off x="4289750" y="4461075"/>
            <a:ext cx="3301800" cy="3216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5215425" y="4706475"/>
            <a:ext cx="18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Inverse Problem</a:t>
            </a:r>
            <a:r>
              <a:rPr lang="en" sz="1100"/>
              <a:t> </a:t>
            </a:r>
            <a:endParaRPr sz="1100"/>
          </a:p>
        </p:txBody>
      </p:sp>
      <p:sp>
        <p:nvSpPr>
          <p:cNvPr id="79" name="Google Shape;79;p14"/>
          <p:cNvSpPr txBox="1"/>
          <p:nvPr/>
        </p:nvSpPr>
        <p:spPr>
          <a:xfrm>
            <a:off x="3059078" y="3582525"/>
            <a:ext cx="1080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x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</a:t>
            </a:r>
            <a:endParaRPr sz="1100"/>
          </a:p>
        </p:txBody>
      </p:sp>
      <p:sp>
        <p:nvSpPr>
          <p:cNvPr id="80" name="Google Shape;80;p14"/>
          <p:cNvSpPr txBox="1"/>
          <p:nvPr/>
        </p:nvSpPr>
        <p:spPr>
          <a:xfrm>
            <a:off x="8492528" y="3582525"/>
            <a:ext cx="1080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y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</a:t>
            </a:r>
            <a:endParaRPr sz="1100"/>
          </a:p>
        </p:txBody>
      </p:sp>
      <p:sp>
        <p:nvSpPr>
          <p:cNvPr id="81" name="Google Shape;81;p14"/>
          <p:cNvSpPr txBox="1"/>
          <p:nvPr/>
        </p:nvSpPr>
        <p:spPr>
          <a:xfrm>
            <a:off x="705175" y="3094950"/>
            <a:ext cx="156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</a:rPr>
              <a:t>A: Forward model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585925" y="3679950"/>
            <a:ext cx="2415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Different tasks differ in forward model, i.e., </a:t>
            </a:r>
            <a:r>
              <a:rPr b="1" lang="en" sz="1300">
                <a:solidFill>
                  <a:srgbClr val="FF0000"/>
                </a:solidFill>
              </a:rPr>
              <a:t>A</a:t>
            </a:r>
            <a:endParaRPr b="1" sz="1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Denoising Experiment </a:t>
            </a:r>
            <a:r>
              <a:rPr lang="en"/>
              <a:t>–– Transformer (More)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68" name="Google Shape;268;p32"/>
          <p:cNvPicPr preferRelativeResize="0"/>
          <p:nvPr/>
        </p:nvPicPr>
        <p:blipFill rotWithShape="1">
          <a:blip r:embed="rId3">
            <a:alphaModFix/>
          </a:blip>
          <a:srcRect b="0" l="8783" r="28743" t="8290"/>
          <a:stretch/>
        </p:blipFill>
        <p:spPr>
          <a:xfrm>
            <a:off x="1548963" y="3298675"/>
            <a:ext cx="6046065" cy="1844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32"/>
          <p:cNvGrpSpPr/>
          <p:nvPr/>
        </p:nvGrpSpPr>
        <p:grpSpPr>
          <a:xfrm>
            <a:off x="489375" y="1077125"/>
            <a:ext cx="8342925" cy="2162138"/>
            <a:chOff x="489375" y="1281150"/>
            <a:chExt cx="8342925" cy="2162138"/>
          </a:xfrm>
        </p:grpSpPr>
        <p:sp>
          <p:nvSpPr>
            <p:cNvPr id="270" name="Google Shape;270;p32"/>
            <p:cNvSpPr txBox="1"/>
            <p:nvPr/>
          </p:nvSpPr>
          <p:spPr>
            <a:xfrm>
              <a:off x="993700" y="1300013"/>
              <a:ext cx="161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</a:t>
              </a:r>
              <a:r>
                <a:rPr lang="en"/>
                <a:t>lean</a:t>
              </a:r>
              <a:endParaRPr/>
            </a:p>
          </p:txBody>
        </p:sp>
        <p:sp>
          <p:nvSpPr>
            <p:cNvPr id="271" name="Google Shape;271;p32"/>
            <p:cNvSpPr txBox="1"/>
            <p:nvPr/>
          </p:nvSpPr>
          <p:spPr>
            <a:xfrm>
              <a:off x="3855488" y="1281150"/>
              <a:ext cx="161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</a:t>
              </a:r>
              <a:r>
                <a:rPr lang="en"/>
                <a:t>orrupted</a:t>
              </a:r>
              <a:endParaRPr/>
            </a:p>
          </p:txBody>
        </p:sp>
        <p:sp>
          <p:nvSpPr>
            <p:cNvPr id="272" name="Google Shape;272;p32"/>
            <p:cNvSpPr txBox="1"/>
            <p:nvPr/>
          </p:nvSpPr>
          <p:spPr>
            <a:xfrm>
              <a:off x="6717263" y="1300013"/>
              <a:ext cx="161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Training Process</a:t>
              </a:r>
              <a:endParaRPr/>
            </a:p>
          </p:txBody>
        </p:sp>
        <p:pic>
          <p:nvPicPr>
            <p:cNvPr id="273" name="Google Shape;273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51138" y="1700213"/>
              <a:ext cx="2619375" cy="1743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12925" y="1700200"/>
              <a:ext cx="2619375" cy="1743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9375" y="1700200"/>
              <a:ext cx="2619375" cy="1743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Inpainting</a:t>
            </a:r>
            <a:r>
              <a:rPr lang="en"/>
              <a:t> Experiment — CNN</a:t>
            </a:r>
            <a:endParaRPr/>
          </a:p>
        </p:txBody>
      </p:sp>
      <p:grpSp>
        <p:nvGrpSpPr>
          <p:cNvPr id="281" name="Google Shape;281;p33"/>
          <p:cNvGrpSpPr/>
          <p:nvPr/>
        </p:nvGrpSpPr>
        <p:grpSpPr>
          <a:xfrm>
            <a:off x="993700" y="1490113"/>
            <a:ext cx="7334263" cy="419063"/>
            <a:chOff x="993700" y="1281150"/>
            <a:chExt cx="7334263" cy="419063"/>
          </a:xfrm>
        </p:grpSpPr>
        <p:sp>
          <p:nvSpPr>
            <p:cNvPr id="282" name="Google Shape;282;p33"/>
            <p:cNvSpPr txBox="1"/>
            <p:nvPr/>
          </p:nvSpPr>
          <p:spPr>
            <a:xfrm>
              <a:off x="993700" y="1300013"/>
              <a:ext cx="161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C</a:t>
              </a:r>
              <a:r>
                <a:rPr lang="en"/>
                <a:t>lean</a:t>
              </a:r>
              <a:endParaRPr/>
            </a:p>
          </p:txBody>
        </p:sp>
        <p:sp>
          <p:nvSpPr>
            <p:cNvPr id="283" name="Google Shape;283;p33"/>
            <p:cNvSpPr txBox="1"/>
            <p:nvPr/>
          </p:nvSpPr>
          <p:spPr>
            <a:xfrm>
              <a:off x="3855488" y="1281150"/>
              <a:ext cx="161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</a:t>
              </a:r>
              <a:r>
                <a:rPr lang="en"/>
                <a:t>orrupted</a:t>
              </a:r>
              <a:endParaRPr/>
            </a:p>
          </p:txBody>
        </p:sp>
        <p:sp>
          <p:nvSpPr>
            <p:cNvPr id="284" name="Google Shape;284;p33"/>
            <p:cNvSpPr txBox="1"/>
            <p:nvPr/>
          </p:nvSpPr>
          <p:spPr>
            <a:xfrm>
              <a:off x="6717263" y="1300013"/>
              <a:ext cx="161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r>
                <a:rPr lang="en"/>
                <a:t>Training Process</a:t>
              </a:r>
              <a:endParaRPr/>
            </a:p>
          </p:txBody>
        </p:sp>
      </p:grpSp>
      <p:pic>
        <p:nvPicPr>
          <p:cNvPr id="285" name="Google Shape;2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6350" y="1987250"/>
            <a:ext cx="2123600" cy="2084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650" y="1991425"/>
            <a:ext cx="2095500" cy="20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8450" y="1991413"/>
            <a:ext cx="2123600" cy="210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Inpainting Experiment — Transformer</a:t>
            </a:r>
            <a:endParaRPr/>
          </a:p>
        </p:txBody>
      </p:sp>
      <p:grpSp>
        <p:nvGrpSpPr>
          <p:cNvPr id="293" name="Google Shape;293;p34"/>
          <p:cNvGrpSpPr/>
          <p:nvPr/>
        </p:nvGrpSpPr>
        <p:grpSpPr>
          <a:xfrm>
            <a:off x="993700" y="1490113"/>
            <a:ext cx="7334263" cy="419063"/>
            <a:chOff x="993700" y="1281150"/>
            <a:chExt cx="7334263" cy="419063"/>
          </a:xfrm>
        </p:grpSpPr>
        <p:sp>
          <p:nvSpPr>
            <p:cNvPr id="294" name="Google Shape;294;p34"/>
            <p:cNvSpPr txBox="1"/>
            <p:nvPr/>
          </p:nvSpPr>
          <p:spPr>
            <a:xfrm>
              <a:off x="993700" y="1300013"/>
              <a:ext cx="161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Clean</a:t>
              </a:r>
              <a:endParaRPr/>
            </a:p>
          </p:txBody>
        </p:sp>
        <p:sp>
          <p:nvSpPr>
            <p:cNvPr id="295" name="Google Shape;295;p34"/>
            <p:cNvSpPr txBox="1"/>
            <p:nvPr/>
          </p:nvSpPr>
          <p:spPr>
            <a:xfrm>
              <a:off x="3855488" y="1281150"/>
              <a:ext cx="161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Corrupted</a:t>
              </a:r>
              <a:endParaRPr/>
            </a:p>
          </p:txBody>
        </p:sp>
        <p:sp>
          <p:nvSpPr>
            <p:cNvPr id="296" name="Google Shape;296;p34"/>
            <p:cNvSpPr txBox="1"/>
            <p:nvPr/>
          </p:nvSpPr>
          <p:spPr>
            <a:xfrm>
              <a:off x="6717263" y="1300013"/>
              <a:ext cx="161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Training Process</a:t>
              </a:r>
              <a:endParaRPr/>
            </a:p>
          </p:txBody>
        </p:sp>
      </p:grpSp>
      <p:pic>
        <p:nvPicPr>
          <p:cNvPr id="297" name="Google Shape;2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650" y="1991425"/>
            <a:ext cx="2095500" cy="20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550" y="1991425"/>
            <a:ext cx="2095500" cy="2076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6825" y="1995900"/>
            <a:ext cx="2076600" cy="20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305" name="Google Shape;305;p35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Denoising</a:t>
            </a:r>
            <a:r>
              <a:rPr lang="en"/>
              <a:t>: </a:t>
            </a:r>
            <a:r>
              <a:rPr lang="en"/>
              <a:t>both CNN and transformer </a:t>
            </a:r>
            <a:r>
              <a:rPr lang="en"/>
              <a:t>overfit to the noisy target; transformers overfit too soon!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Inpainting</a:t>
            </a:r>
            <a:r>
              <a:rPr lang="en"/>
              <a:t>: over-fitting not observable in CNN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Hypothesis: due to the mask in loss function:   </a:t>
            </a:r>
            <a:br>
              <a:rPr lang="en"/>
            </a:br>
            <a:r>
              <a:rPr i="1" lang="en"/>
              <a:t>y</a:t>
            </a:r>
            <a:r>
              <a:rPr i="1" lang="en"/>
              <a:t>: </a:t>
            </a:r>
            <a:r>
              <a:rPr lang="en"/>
              <a:t>groundtruth</a:t>
            </a:r>
            <a:br>
              <a:rPr lang="en"/>
            </a:br>
            <a:r>
              <a:rPr i="1" lang="en"/>
              <a:t>G</a:t>
            </a:r>
            <a:r>
              <a:rPr baseline="-25000" i="1" lang="en"/>
              <a:t>Θ</a:t>
            </a:r>
            <a:r>
              <a:rPr i="1" lang="en"/>
              <a:t>(z)</a:t>
            </a:r>
            <a:r>
              <a:rPr i="1" lang="en"/>
              <a:t>: </a:t>
            </a:r>
            <a:r>
              <a:rPr lang="en"/>
              <a:t>reconstructed image from noise </a:t>
            </a:r>
            <a:r>
              <a:rPr i="1" lang="en"/>
              <a:t>z</a:t>
            </a:r>
            <a:br>
              <a:rPr i="1" lang="en"/>
            </a:br>
            <a:r>
              <a:rPr i="1" lang="en"/>
              <a:t>m: </a:t>
            </a:r>
            <a:r>
              <a:rPr lang="en"/>
              <a:t>mask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06" name="Google Shape;3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125" y="2902063"/>
            <a:ext cx="1747250" cy="3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Issues</a:t>
            </a:r>
            <a:r>
              <a:rPr lang="en"/>
              <a:t> &amp; Solutions</a:t>
            </a:r>
            <a:endParaRPr/>
          </a:p>
        </p:txBody>
      </p:sp>
      <p:sp>
        <p:nvSpPr>
          <p:cNvPr id="312" name="Google Shape;312;p36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Fails to denoise, fits the noise too early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Infers random noise during</a:t>
            </a:r>
            <a:r>
              <a:rPr lang="en"/>
              <a:t> inpainting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Checkerboard artifacts (sometimes)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Corresponding S</a:t>
            </a:r>
            <a:r>
              <a:rPr b="1" lang="en"/>
              <a:t>olutions: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Sparsify the transformer → to represent the image with fewer </a:t>
            </a:r>
            <a:r>
              <a:rPr lang="en"/>
              <a:t>weights</a:t>
            </a:r>
            <a:r>
              <a:rPr lang="en"/>
              <a:t>, may help limit the capability of fitting noise.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Add bottlenecks → transformer, to enable high-level understanding (e.g., semantic information)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Change the way how current model takes the noise inputs; divert to a generator-like transformer, where the noise input is gradually upsampled via up-sampling layers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/>
          <p:nvPr>
            <p:ph type="ctrTitle"/>
          </p:nvPr>
        </p:nvSpPr>
        <p:spPr>
          <a:xfrm>
            <a:off x="311700" y="1858500"/>
            <a:ext cx="8520600" cy="105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8"/>
          <p:cNvSpPr txBox="1"/>
          <p:nvPr>
            <p:ph type="ctrTitle"/>
          </p:nvPr>
        </p:nvSpPr>
        <p:spPr>
          <a:xfrm>
            <a:off x="311700" y="1858500"/>
            <a:ext cx="8520600" cy="105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23" name="Google Shape;323;p38"/>
          <p:cNvSpPr txBox="1"/>
          <p:nvPr>
            <p:ph idx="1" type="subTitle"/>
          </p:nvPr>
        </p:nvSpPr>
        <p:spPr>
          <a:xfrm>
            <a:off x="311700" y="3318050"/>
            <a:ext cx="8520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Yilin Liu, Shengze Wang, Yunkui Pang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324" name="Google Shape;324;p38"/>
          <p:cNvSpPr/>
          <p:nvPr/>
        </p:nvSpPr>
        <p:spPr>
          <a:xfrm>
            <a:off x="2387100" y="3022463"/>
            <a:ext cx="4369800" cy="2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Denoising</a:t>
            </a:r>
            <a:endParaRPr/>
          </a:p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311700" y="1152475"/>
            <a:ext cx="535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700"/>
              <a:t>This is the “simplest” inverse problem</a:t>
            </a:r>
            <a:r>
              <a:rPr lang="en"/>
              <a:t> </a:t>
            </a:r>
            <a:endParaRPr/>
          </a:p>
          <a:p>
            <a:pPr indent="45720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 = x + 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5327450" y="53062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" name="Google Shape;90;p15"/>
          <p:cNvCxnSpPr>
            <a:stCxn id="91" idx="0"/>
          </p:cNvCxnSpPr>
          <p:nvPr/>
        </p:nvCxnSpPr>
        <p:spPr>
          <a:xfrm flipH="1" rot="10800000">
            <a:off x="1842850" y="1929525"/>
            <a:ext cx="364500" cy="25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5"/>
          <p:cNvCxnSpPr/>
          <p:nvPr/>
        </p:nvCxnSpPr>
        <p:spPr>
          <a:xfrm rot="10800000">
            <a:off x="2666650" y="1973925"/>
            <a:ext cx="3300" cy="3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5"/>
          <p:cNvCxnSpPr/>
          <p:nvPr/>
        </p:nvCxnSpPr>
        <p:spPr>
          <a:xfrm rot="10800000">
            <a:off x="3129375" y="1973925"/>
            <a:ext cx="294900" cy="28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Google Shape;91;p15"/>
          <p:cNvSpPr txBox="1"/>
          <p:nvPr/>
        </p:nvSpPr>
        <p:spPr>
          <a:xfrm>
            <a:off x="1400650" y="2180625"/>
            <a:ext cx="88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Observed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(noisy)</a:t>
            </a:r>
            <a:endParaRPr sz="1100"/>
          </a:p>
        </p:txBody>
      </p:sp>
      <p:sp>
        <p:nvSpPr>
          <p:cNvPr id="94" name="Google Shape;94;p15"/>
          <p:cNvSpPr txBox="1"/>
          <p:nvPr/>
        </p:nvSpPr>
        <p:spPr>
          <a:xfrm>
            <a:off x="2396700" y="2217750"/>
            <a:ext cx="88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Denoised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(clean)</a:t>
            </a:r>
            <a:endParaRPr sz="1100"/>
          </a:p>
        </p:txBody>
      </p:sp>
      <p:sp>
        <p:nvSpPr>
          <p:cNvPr id="95" name="Google Shape;95;p15"/>
          <p:cNvSpPr txBox="1"/>
          <p:nvPr/>
        </p:nvSpPr>
        <p:spPr>
          <a:xfrm>
            <a:off x="3155925" y="2217750"/>
            <a:ext cx="116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Noise </a:t>
            </a:r>
            <a:endParaRPr sz="1100"/>
          </a:p>
        </p:txBody>
      </p:sp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49912" t="0"/>
          <a:stretch/>
        </p:blipFill>
        <p:spPr>
          <a:xfrm>
            <a:off x="3608225" y="2594600"/>
            <a:ext cx="1589475" cy="19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 rotWithShape="1">
          <a:blip r:embed="rId4">
            <a:alphaModFix/>
          </a:blip>
          <a:srcRect b="0" l="49912" r="0" t="0"/>
          <a:stretch/>
        </p:blipFill>
        <p:spPr>
          <a:xfrm>
            <a:off x="6641275" y="2594600"/>
            <a:ext cx="1589475" cy="192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2804378" y="3316925"/>
            <a:ext cx="108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Denoised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</a:t>
            </a:r>
            <a:endParaRPr sz="1100"/>
          </a:p>
        </p:txBody>
      </p:sp>
      <p:sp>
        <p:nvSpPr>
          <p:cNvPr id="99" name="Google Shape;99;p15"/>
          <p:cNvSpPr txBox="1"/>
          <p:nvPr/>
        </p:nvSpPr>
        <p:spPr>
          <a:xfrm>
            <a:off x="8181228" y="3345225"/>
            <a:ext cx="108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Noisy Input</a:t>
            </a:r>
            <a:endParaRPr sz="1100"/>
          </a:p>
        </p:txBody>
      </p:sp>
      <p:sp>
        <p:nvSpPr>
          <p:cNvPr id="100" name="Google Shape;100;p15"/>
          <p:cNvSpPr/>
          <p:nvPr/>
        </p:nvSpPr>
        <p:spPr>
          <a:xfrm>
            <a:off x="4289750" y="2334750"/>
            <a:ext cx="3301800" cy="3216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5192000" y="1973925"/>
            <a:ext cx="18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Problem</a:t>
            </a:r>
            <a:r>
              <a:rPr lang="en" sz="1100"/>
              <a:t> </a:t>
            </a:r>
            <a:endParaRPr sz="1100"/>
          </a:p>
        </p:txBody>
      </p:sp>
      <p:sp>
        <p:nvSpPr>
          <p:cNvPr id="102" name="Google Shape;102;p15"/>
          <p:cNvSpPr/>
          <p:nvPr/>
        </p:nvSpPr>
        <p:spPr>
          <a:xfrm rot="10800000">
            <a:off x="4289750" y="4461075"/>
            <a:ext cx="3301800" cy="3216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5215425" y="4706475"/>
            <a:ext cx="18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Inverse</a:t>
            </a:r>
            <a:r>
              <a:rPr lang="en"/>
              <a:t> Problem</a:t>
            </a:r>
            <a:r>
              <a:rPr lang="en" sz="1100"/>
              <a:t> </a:t>
            </a:r>
            <a:endParaRPr sz="1100"/>
          </a:p>
        </p:txBody>
      </p:sp>
      <p:sp>
        <p:nvSpPr>
          <p:cNvPr id="104" name="Google Shape;104;p15"/>
          <p:cNvSpPr txBox="1"/>
          <p:nvPr/>
        </p:nvSpPr>
        <p:spPr>
          <a:xfrm>
            <a:off x="3059078" y="3582525"/>
            <a:ext cx="1080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x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</a:t>
            </a:r>
            <a:endParaRPr sz="1100"/>
          </a:p>
        </p:txBody>
      </p:sp>
      <p:sp>
        <p:nvSpPr>
          <p:cNvPr id="105" name="Google Shape;105;p15"/>
          <p:cNvSpPr txBox="1"/>
          <p:nvPr/>
        </p:nvSpPr>
        <p:spPr>
          <a:xfrm>
            <a:off x="8492528" y="3582525"/>
            <a:ext cx="1080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y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</a:t>
            </a:r>
            <a:r>
              <a:rPr lang="en"/>
              <a:t> spectral bias?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311700" y="1152475"/>
            <a:ext cx="570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intriguing bias inherent in CNNs </a:t>
            </a:r>
            <a:r>
              <a:rPr lang="en"/>
              <a:t>(F-principle)</a:t>
            </a:r>
            <a:r>
              <a:rPr lang="en"/>
              <a:t>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When fitting a signal, the network first learns low frequencies, and then high frequencies.</a:t>
            </a:r>
            <a:endParaRPr i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5" y="2529250"/>
            <a:ext cx="9119473" cy="18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862125" y="4436000"/>
            <a:ext cx="18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Blue: target function</a:t>
            </a:r>
            <a:endParaRPr sz="1100">
              <a:solidFill>
                <a:srgbClr val="4A86E8"/>
              </a:solidFill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2986688" y="4436000"/>
            <a:ext cx="23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Green: learned function</a:t>
            </a:r>
            <a:endParaRPr sz="11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Spectral Bias </a:t>
            </a:r>
            <a:r>
              <a:rPr lang="en"/>
              <a:t>In Reconstruction</a:t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311700" y="1152475"/>
            <a:ext cx="8520600" cy="3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“NeRF” (</a:t>
            </a:r>
            <a:r>
              <a:rPr lang="en" sz="1500"/>
              <a:t>Tancik 2020, Mildenhall 2020</a:t>
            </a:r>
            <a:r>
              <a:rPr lang="en"/>
              <a:t>):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MLP fails to learn high frequencies both in theory and practice because of the spectral bias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Need Positional Encoding (e.g. Fourier Features) to learn details 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 rotWithShape="1">
          <a:blip r:embed="rId3">
            <a:alphaModFix/>
          </a:blip>
          <a:srcRect b="0" l="0" r="37969" t="0"/>
          <a:stretch/>
        </p:blipFill>
        <p:spPr>
          <a:xfrm>
            <a:off x="2689361" y="2126900"/>
            <a:ext cx="3765284" cy="27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Spectral Bias In</a:t>
            </a:r>
            <a:r>
              <a:rPr lang="en"/>
              <a:t> Denoising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311700" y="1152475"/>
            <a:ext cx="837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can we filter out high-freq noise with this bias?</a:t>
            </a:r>
            <a:r>
              <a:rPr lang="en"/>
              <a:t> </a:t>
            </a:r>
            <a:br>
              <a:rPr lang="en"/>
            </a:br>
            <a:r>
              <a:rPr lang="en"/>
              <a:t>Deep image prior (CVPR 2018)</a:t>
            </a:r>
            <a:endParaRPr/>
          </a:p>
        </p:txBody>
      </p:sp>
      <p:grpSp>
        <p:nvGrpSpPr>
          <p:cNvPr id="128" name="Google Shape;128;p18"/>
          <p:cNvGrpSpPr/>
          <p:nvPr/>
        </p:nvGrpSpPr>
        <p:grpSpPr>
          <a:xfrm>
            <a:off x="2279961" y="2273543"/>
            <a:ext cx="4584099" cy="2491863"/>
            <a:chOff x="5627350" y="1978475"/>
            <a:chExt cx="3457349" cy="1764401"/>
          </a:xfrm>
        </p:grpSpPr>
        <p:pic>
          <p:nvPicPr>
            <p:cNvPr id="129" name="Google Shape;129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27350" y="1978475"/>
              <a:ext cx="3457349" cy="17644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0" name="Google Shape;130;p18"/>
            <p:cNvCxnSpPr/>
            <p:nvPr/>
          </p:nvCxnSpPr>
          <p:spPr>
            <a:xfrm>
              <a:off x="7269077" y="2375075"/>
              <a:ext cx="7500" cy="6354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1" name="Google Shape;131;p18"/>
            <p:cNvSpPr txBox="1"/>
            <p:nvPr/>
          </p:nvSpPr>
          <p:spPr>
            <a:xfrm>
              <a:off x="6868064" y="2146162"/>
              <a:ext cx="975900" cy="2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0000"/>
                  </a:solidFill>
                </a:rPr>
                <a:t>Right balance</a:t>
              </a:r>
              <a:endParaRPr sz="11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75" y="3964050"/>
            <a:ext cx="5340675" cy="11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Image Prior (CVPR 2018)</a:t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75" y="1802750"/>
            <a:ext cx="5198450" cy="22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311700" y="1152475"/>
            <a:ext cx="5198400" cy="18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Self-supervised CNN using spectral bias</a:t>
            </a:r>
            <a:r>
              <a:rPr lang="en"/>
              <a:t> for denoising, super-res, inpainting, etc.</a:t>
            </a: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5">
            <a:alphaModFix/>
          </a:blip>
          <a:srcRect b="0" l="50094" r="4" t="0"/>
          <a:stretch/>
        </p:blipFill>
        <p:spPr>
          <a:xfrm>
            <a:off x="5719825" y="1081650"/>
            <a:ext cx="3218375" cy="39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388875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(</a:t>
            </a:r>
            <a:r>
              <a:rPr lang="en" sz="1300"/>
              <a:t>A: forward model, R: </a:t>
            </a:r>
            <a:r>
              <a:rPr b="1" i="1" lang="en" sz="1300"/>
              <a:t>explicit</a:t>
            </a:r>
            <a:r>
              <a:rPr b="1" lang="en" sz="1300"/>
              <a:t> </a:t>
            </a:r>
            <a:r>
              <a:rPr lang="en" sz="1300"/>
              <a:t>image regularizer</a:t>
            </a:r>
            <a:r>
              <a:rPr lang="en"/>
              <a:t>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DIP (</a:t>
            </a:r>
            <a:r>
              <a:rPr lang="en" sz="1300"/>
              <a:t>A: forward model, z: random noise vector, G: network, acts as an </a:t>
            </a:r>
            <a:r>
              <a:rPr b="1" i="1" lang="en" sz="1300"/>
              <a:t>implicit</a:t>
            </a:r>
            <a:r>
              <a:rPr lang="en" sz="1300"/>
              <a:t> regularizer</a:t>
            </a:r>
            <a:r>
              <a:rPr lang="en"/>
              <a:t>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300" y="1518100"/>
            <a:ext cx="2697228" cy="4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300" y="2862475"/>
            <a:ext cx="3574301" cy="4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Deep Image Prior (CVPR 2018)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311700" y="1152475"/>
            <a:ext cx="8371800" cy="18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Insight 1: </a:t>
            </a:r>
            <a:br>
              <a:rPr lang="en"/>
            </a:br>
            <a:r>
              <a:rPr lang="en"/>
              <a:t>Easier to generate natural images than noise</a:t>
            </a:r>
            <a:endParaRPr/>
          </a:p>
        </p:txBody>
      </p:sp>
      <p:grpSp>
        <p:nvGrpSpPr>
          <p:cNvPr id="155" name="Google Shape;155;p21"/>
          <p:cNvGrpSpPr/>
          <p:nvPr/>
        </p:nvGrpSpPr>
        <p:grpSpPr>
          <a:xfrm>
            <a:off x="1081913" y="1906125"/>
            <a:ext cx="6980174" cy="3065939"/>
            <a:chOff x="1081913" y="1580875"/>
            <a:chExt cx="6980174" cy="3065939"/>
          </a:xfrm>
        </p:grpSpPr>
        <p:sp>
          <p:nvSpPr>
            <p:cNvPr id="156" name="Google Shape;156;p21"/>
            <p:cNvSpPr txBox="1"/>
            <p:nvPr/>
          </p:nvSpPr>
          <p:spPr>
            <a:xfrm>
              <a:off x="1255625" y="1580875"/>
              <a:ext cx="627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clean</a:t>
              </a:r>
              <a:endParaRPr sz="900"/>
            </a:p>
          </p:txBody>
        </p:sp>
        <p:sp>
          <p:nvSpPr>
            <p:cNvPr id="157" name="Google Shape;157;p21"/>
            <p:cNvSpPr txBox="1"/>
            <p:nvPr/>
          </p:nvSpPr>
          <p:spPr>
            <a:xfrm>
              <a:off x="2058525" y="1580875"/>
              <a:ext cx="777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w/ noise</a:t>
              </a:r>
              <a:endParaRPr sz="900"/>
            </a:p>
          </p:txBody>
        </p:sp>
        <p:sp>
          <p:nvSpPr>
            <p:cNvPr id="158" name="Google Shape;158;p21"/>
            <p:cNvSpPr txBox="1"/>
            <p:nvPr/>
          </p:nvSpPr>
          <p:spPr>
            <a:xfrm>
              <a:off x="2836425" y="1580875"/>
              <a:ext cx="777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rand. perm.</a:t>
              </a:r>
              <a:endParaRPr sz="900"/>
            </a:p>
          </p:txBody>
        </p:sp>
        <p:sp>
          <p:nvSpPr>
            <p:cNvPr id="159" name="Google Shape;159;p21"/>
            <p:cNvSpPr txBox="1"/>
            <p:nvPr/>
          </p:nvSpPr>
          <p:spPr>
            <a:xfrm>
              <a:off x="3614325" y="1580875"/>
              <a:ext cx="777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pure noise</a:t>
              </a:r>
              <a:endParaRPr sz="900"/>
            </a:p>
          </p:txBody>
        </p:sp>
        <p:sp>
          <p:nvSpPr>
            <p:cNvPr id="160" name="Google Shape;160;p21"/>
            <p:cNvSpPr txBox="1"/>
            <p:nvPr/>
          </p:nvSpPr>
          <p:spPr>
            <a:xfrm>
              <a:off x="4774000" y="1580875"/>
              <a:ext cx="627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clean</a:t>
              </a:r>
              <a:endParaRPr sz="900"/>
            </a:p>
          </p:txBody>
        </p:sp>
        <p:sp>
          <p:nvSpPr>
            <p:cNvPr id="161" name="Google Shape;161;p21"/>
            <p:cNvSpPr txBox="1"/>
            <p:nvPr/>
          </p:nvSpPr>
          <p:spPr>
            <a:xfrm>
              <a:off x="5576900" y="1580875"/>
              <a:ext cx="777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w/ noise</a:t>
              </a:r>
              <a:endParaRPr sz="900"/>
            </a:p>
          </p:txBody>
        </p:sp>
        <p:sp>
          <p:nvSpPr>
            <p:cNvPr id="162" name="Google Shape;162;p21"/>
            <p:cNvSpPr txBox="1"/>
            <p:nvPr/>
          </p:nvSpPr>
          <p:spPr>
            <a:xfrm>
              <a:off x="6354800" y="1580875"/>
              <a:ext cx="777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rand. perm.</a:t>
              </a:r>
              <a:endParaRPr sz="900"/>
            </a:p>
          </p:txBody>
        </p:sp>
        <p:sp>
          <p:nvSpPr>
            <p:cNvPr id="163" name="Google Shape;163;p21"/>
            <p:cNvSpPr txBox="1"/>
            <p:nvPr/>
          </p:nvSpPr>
          <p:spPr>
            <a:xfrm>
              <a:off x="7132700" y="1580875"/>
              <a:ext cx="777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pure noise</a:t>
              </a:r>
              <a:endParaRPr sz="900"/>
            </a:p>
          </p:txBody>
        </p:sp>
        <p:grpSp>
          <p:nvGrpSpPr>
            <p:cNvPr id="164" name="Google Shape;164;p21"/>
            <p:cNvGrpSpPr/>
            <p:nvPr/>
          </p:nvGrpSpPr>
          <p:grpSpPr>
            <a:xfrm>
              <a:off x="1081913" y="1871175"/>
              <a:ext cx="6980174" cy="2775639"/>
              <a:chOff x="1081913" y="1871175"/>
              <a:chExt cx="6980174" cy="2775639"/>
            </a:xfrm>
          </p:grpSpPr>
          <p:pic>
            <p:nvPicPr>
              <p:cNvPr id="165" name="Google Shape;165;p2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081913" y="1871175"/>
                <a:ext cx="6980174" cy="27756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6" name="Google Shape;166;p21"/>
              <p:cNvSpPr/>
              <p:nvPr/>
            </p:nvSpPr>
            <p:spPr>
              <a:xfrm>
                <a:off x="2102775" y="2745725"/>
                <a:ext cx="1119600" cy="529500"/>
              </a:xfrm>
              <a:prstGeom prst="flowChartConnector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1"/>
              <p:cNvSpPr/>
              <p:nvPr/>
            </p:nvSpPr>
            <p:spPr>
              <a:xfrm>
                <a:off x="2102775" y="3730150"/>
                <a:ext cx="1119600" cy="529500"/>
              </a:xfrm>
              <a:prstGeom prst="flowChartConnector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68" name="Google Shape;168;p21"/>
              <p:cNvCxnSpPr>
                <a:stCxn id="166" idx="4"/>
                <a:endCxn id="167" idx="0"/>
              </p:cNvCxnSpPr>
              <p:nvPr/>
            </p:nvCxnSpPr>
            <p:spPr>
              <a:xfrm>
                <a:off x="2662575" y="3275225"/>
                <a:ext cx="0" cy="45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triangle"/>
                <a:tailEnd len="med" w="med" type="triangle"/>
              </a:ln>
            </p:spPr>
          </p:cxnSp>
          <p:sp>
            <p:nvSpPr>
              <p:cNvPr id="169" name="Google Shape;169;p21"/>
              <p:cNvSpPr/>
              <p:nvPr/>
            </p:nvSpPr>
            <p:spPr>
              <a:xfrm>
                <a:off x="5576900" y="2745682"/>
                <a:ext cx="1119600" cy="816900"/>
              </a:xfrm>
              <a:prstGeom prst="flowChartConnector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1"/>
              <p:cNvSpPr/>
              <p:nvPr/>
            </p:nvSpPr>
            <p:spPr>
              <a:xfrm>
                <a:off x="5576900" y="3895446"/>
                <a:ext cx="1119600" cy="364200"/>
              </a:xfrm>
              <a:prstGeom prst="flowChartConnector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71" name="Google Shape;171;p21"/>
              <p:cNvCxnSpPr>
                <a:stCxn id="169" idx="4"/>
                <a:endCxn id="170" idx="0"/>
              </p:cNvCxnSpPr>
              <p:nvPr/>
            </p:nvCxnSpPr>
            <p:spPr>
              <a:xfrm>
                <a:off x="6136700" y="3562582"/>
                <a:ext cx="0" cy="33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triangle"/>
                <a:tailEnd len="med" w="med" type="triangle"/>
              </a:ln>
            </p:spPr>
          </p:cxn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